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256" r:id="rId3"/>
    <p:sldId id="257" r:id="rId5"/>
    <p:sldId id="258" r:id="rId6"/>
    <p:sldId id="259" r:id="rId7"/>
    <p:sldId id="435" r:id="rId8"/>
    <p:sldId id="433" r:id="rId9"/>
    <p:sldId id="437" r:id="rId10"/>
    <p:sldId id="269" r:id="rId11"/>
    <p:sldId id="270" r:id="rId12"/>
    <p:sldId id="271" r:id="rId13"/>
    <p:sldId id="471" r:id="rId14"/>
    <p:sldId id="317" r:id="rId15"/>
    <p:sldId id="276" r:id="rId16"/>
    <p:sldId id="277" r:id="rId17"/>
    <p:sldId id="441" r:id="rId18"/>
    <p:sldId id="278" r:id="rId19"/>
    <p:sldId id="526" r:id="rId20"/>
    <p:sldId id="289" r:id="rId21"/>
    <p:sldId id="513" r:id="rId22"/>
    <p:sldId id="514" r:id="rId23"/>
    <p:sldId id="543" r:id="rId24"/>
    <p:sldId id="363" r:id="rId25"/>
    <p:sldId id="280" r:id="rId26"/>
    <p:sldId id="360" r:id="rId27"/>
    <p:sldId id="358" r:id="rId28"/>
    <p:sldId id="356" r:id="rId29"/>
    <p:sldId id="426" r:id="rId30"/>
    <p:sldId id="423" r:id="rId31"/>
    <p:sldId id="428" r:id="rId32"/>
    <p:sldId id="421" r:id="rId33"/>
    <p:sldId id="512" r:id="rId34"/>
    <p:sldId id="528" r:id="rId35"/>
    <p:sldId id="525" r:id="rId36"/>
  </p:sldIdLst>
  <p:sldSz cx="12192000" cy="6858000"/>
  <p:notesSz cx="10234295" cy="7103745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6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6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6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788" y="0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7440" y="888133"/>
            <a:ext cx="4262159" cy="23977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4619" y="3419204"/>
            <a:ext cx="8187802" cy="279662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8051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788" y="6748051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the distributions of multiplicity skew a lot so that in a certain bin,</a:t>
            </a:r>
            <a:r>
              <a:rPr lang="en-US" altLang="zh-CN"/>
              <a:t> </a:t>
            </a:r>
            <a:endParaRPr lang="en-US" altLang="zh-CN"/>
          </a:p>
          <a:p>
            <a:r>
              <a:rPr lang="zh-CN" altLang="en-US"/>
              <a:t>the center of the bin may not represent an ideal horizontal coordinate for plotting the</a:t>
            </a:r>
            <a:endParaRPr lang="zh-CN" altLang="en-US"/>
          </a:p>
          <a:p>
            <a:r>
              <a:rPr lang="zh-CN" altLang="en-US"/>
              <a:t>results, especially for the small and large multiplicity regions. To study the effect, 10000</a:t>
            </a:r>
            <a:endParaRPr lang="zh-CN" altLang="en-US"/>
          </a:p>
          <a:p>
            <a:r>
              <a:rPr lang="zh-CN" altLang="en-US"/>
              <a:t>fitting trials are done in Monte Carlo. In each trial, in a certain multiplicity region of the</a:t>
            </a:r>
            <a:endParaRPr lang="zh-CN" altLang="en-US"/>
          </a:p>
          <a:p>
            <a:r>
              <a:rPr lang="zh-CN" altLang="en-US"/>
              <a:t>three different binning schemes (PVNTRACKS, nForwardTracks, and nBackTracks), we</a:t>
            </a:r>
            <a:endParaRPr lang="zh-CN" altLang="en-US"/>
          </a:p>
          <a:p>
            <a:r>
              <a:rPr lang="zh-CN" altLang="en-US"/>
              <a:t>randomly sample the mean values of the multiplicity region from a Gaussian sampling,</a:t>
            </a:r>
            <a:endParaRPr lang="zh-CN" altLang="en-US"/>
          </a:p>
          <a:p>
            <a:r>
              <a:rPr lang="zh-CN" altLang="en-US"/>
              <a:t>within each bin, mean being the content of the bin and width being the error of the bin.</a:t>
            </a:r>
            <a:endParaRPr lang="zh-CN" altLang="en-US"/>
          </a:p>
          <a:p>
            <a:r>
              <a:rPr lang="zh-CN" altLang="en-US"/>
              <a:t>fit. Since the data point is a ratio between two species,</a:t>
            </a:r>
            <a:r>
              <a:rPr lang="en-US" altLang="zh-CN"/>
              <a:t> </a:t>
            </a:r>
            <a:r>
              <a:rPr lang="zh-CN" altLang="en-US"/>
              <a:t>J/ψ, and ψ(2S), the average value for the ratio is weighted by the inverse of the square of</a:t>
            </a:r>
            <a:r>
              <a:rPr lang="en-US" altLang="zh-CN"/>
              <a:t> </a:t>
            </a:r>
            <a:r>
              <a:rPr lang="zh-CN" altLang="en-US"/>
              <a:t>the uncertainties (following the PDG weighted average procedure).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Then the production is corrected by efficiency.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Where the total efficiency consist of four parts. </a:t>
            </a:r>
            <a:endParaRPr lang="en-US" altLang="zh-CN"/>
          </a:p>
          <a:p>
            <a:br>
              <a:rPr lang="en-US" altLang="zh-CN"/>
            </a:br>
            <a:r>
              <a:rPr lang="en-US" altLang="zh-CN"/>
              <a:t>The geometrical acceptance, </a:t>
            </a:r>
            <a:endParaRPr lang="en-US" altLang="zh-CN"/>
          </a:p>
          <a:p>
            <a:r>
              <a:rPr lang="en-US" altLang="zh-CN"/>
              <a:t>reconstruction and selection efficiency. </a:t>
            </a:r>
            <a:endParaRPr lang="en-US" altLang="zh-CN"/>
          </a:p>
          <a:p>
            <a:r>
              <a:rPr lang="en-US" altLang="zh-CN"/>
              <a:t>And the Muon ID efficiency is obtained using simulated samples calibrated with the data using the PIDCalib package.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And finally the trigger efficiency.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Below is the difinition for efficiencies of all kind. </a:t>
            </a:r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 sz="1600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sz="16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tags" Target="../tags/tag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1127382"/>
                <a:ext cx="9144000" cy="2187001"/>
              </a:xfrm>
            </p:spPr>
            <p:txBody>
              <a:bodyPr/>
              <a:lstStyle/>
              <a:p>
                <a:r>
                  <a:rPr lang="en-US" altLang="zh-CN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FillTx/>
                    <a:cs typeface="+mj-lt"/>
                  </a:rPr>
                  <a:t>Multiplicity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  <m: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S</m:t>
                        </m:r>
                        <m: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)</m:t>
                        </m:r>
                      </m:sub>
                    </m:sSub>
                    <m:r>
                      <a:rPr lang="en-US" altLang="zh-CN" sz="3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/</m:t>
                    </m:r>
                    <m:sSub>
                      <m:sSubPr>
                        <m:ctrlP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𝐽</m:t>
                        </m:r>
                        <m: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/</m:t>
                        </m:r>
                        <m:r>
                          <a:rPr lang="en-US" altLang="zh-CN" sz="3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altLang="zh-CN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FillTx/>
                    <a:cs typeface="+mj-lt"/>
                  </a:rPr>
                  <a:t> in </a:t>
                </a:r>
                <a:r>
                  <a:rPr lang="en-US" altLang="zh-CN" sz="36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FillTx/>
                    <a:cs typeface="+mj-lt"/>
                  </a:rPr>
                  <a:t>pp </a:t>
                </a:r>
                <a:r>
                  <a:rPr lang="en-US" altLang="zh-CN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FillTx/>
                    <a:cs typeface="+mj-lt"/>
                  </a:rPr>
                  <a:t>collisions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36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radPr>
                      <m:deg/>
                      <m:e>
                        <m:r>
                          <a:rPr lang="en-US" altLang="zh-CN" sz="36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US" altLang="zh-CN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FillTx/>
                    <a:cs typeface="+mj-lt"/>
                  </a:rPr>
                  <a:t> </a:t>
                </a:r>
                <a:r>
                  <a:rPr lang="en-US" altLang="zh-CN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FillTx/>
                    <a:cs typeface="+mj-lt"/>
                  </a:rPr>
                  <a:t>= 13TeV</a:t>
                </a:r>
                <a:endParaRPr lang="en-US" altLang="zh-CN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FillTx/>
                  <a:cs typeface="+mj-lt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1127382"/>
                <a:ext cx="9144000" cy="2187001"/>
              </a:xfrm>
              <a:blipFill rotWithShape="1">
                <a:blip r:embed="rId1"/>
                <a:stretch>
                  <a:fillRect t="-12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402748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+mn-lt"/>
              </a:rPr>
              <a:t>Speaker</a:t>
            </a:r>
            <a:r>
              <a:rPr lang="en-US" altLang="zh-CN" sz="2000" dirty="0">
                <a:latin typeface="+mn-lt"/>
              </a:rPr>
              <a:t>: Youen Kang</a:t>
            </a:r>
            <a:endParaRPr lang="en-US" altLang="zh-CN" sz="2000" dirty="0">
              <a:latin typeface="+mn-lt"/>
            </a:endParaRPr>
          </a:p>
          <a:p>
            <a:r>
              <a:rPr lang="en-US" altLang="zh-CN" sz="2000" dirty="0">
                <a:latin typeface="+mn-lt"/>
              </a:rPr>
              <a:t> (on behalf of the LHCb collaboration)</a:t>
            </a:r>
            <a:endParaRPr lang="en-US" altLang="zh-CN" sz="2000" dirty="0">
              <a:latin typeface="+mn-lt"/>
            </a:endParaRPr>
          </a:p>
          <a:p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b="1" dirty="0">
                <a:latin typeface="+mn-lt"/>
              </a:rPr>
              <a:t>Institute</a:t>
            </a:r>
            <a:r>
              <a:rPr lang="en-US" altLang="zh-CN" sz="2000" dirty="0">
                <a:latin typeface="+mn-lt"/>
              </a:rPr>
              <a:t>: Tsinghua University</a:t>
            </a:r>
            <a:endParaRPr lang="en-US" altLang="zh-CN" sz="2000" dirty="0">
              <a:latin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80870" cy="1116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565" y="0"/>
            <a:ext cx="1448683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Signal extraction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16230" y="1828800"/>
                <a:ext cx="5906135" cy="4441825"/>
              </a:xfrm>
            </p:spPr>
            <p:txBody>
              <a:bodyPr>
                <a:noAutofit/>
              </a:bodyPr>
              <a:p>
                <a:pPr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 sz="2000"/>
                  <a:t>2-D fit on mass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z</m:t>
                        </m:r>
                      </m:sub>
                    </m:sSub>
                  </m:oMath>
                </a14:m>
                <a:r>
                  <a:rPr lang="en-US" altLang="zh-CN" sz="2000"/>
                  <a:t> spectrum:</a:t>
                </a:r>
                <a:endParaRPr lang="en-US" altLang="zh-CN" sz="2000"/>
              </a:p>
              <a:p>
                <a:pPr lvl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 sz="2000" b="1"/>
                  <a:t>mass:</a:t>
                </a:r>
                <a:r>
                  <a:rPr lang="en-US" altLang="zh-CN" sz="2000"/>
                  <a:t> </a:t>
                </a:r>
                <a:endParaRPr lang="en-US" altLang="zh-CN" sz="2000"/>
              </a:p>
              <a:p>
                <a:pPr lvl="2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 sz="1800"/>
                  <a:t>signal:  double CB function</a:t>
                </a:r>
                <a:endParaRPr lang="en-US" altLang="zh-CN" sz="1800"/>
              </a:p>
              <a:p>
                <a:pPr lvl="2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 sz="1800"/>
                  <a:t>bkg:  exponential decay</a:t>
                </a:r>
                <a:endParaRPr lang="en-US" altLang="zh-CN" sz="1800"/>
              </a:p>
              <a:p>
                <a:pPr lvl="1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000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𝐭</m:t>
                        </m:r>
                      </m:e>
                      <m:sub>
                        <m:r>
                          <a:rPr lang="en-US" altLang="zh-CN" sz="2000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𝐳</m:t>
                        </m:r>
                      </m:sub>
                    </m:sSub>
                  </m:oMath>
                </a14:m>
                <a:r>
                  <a:rPr lang="en-US" altLang="zh-CN" sz="2000" b="1"/>
                  <a:t>:</a:t>
                </a:r>
                <a:endParaRPr lang="en-US" altLang="zh-CN" sz="2000"/>
              </a:p>
              <a:p>
                <a:pPr lvl="2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 sz="1800">
                    <a:sym typeface="+mn-ea"/>
                  </a:rPr>
                  <a:t>signal: </a:t>
                </a:r>
                <a:endParaRPr lang="en-US" altLang="zh-CN" sz="1800"/>
              </a:p>
              <a:p>
                <a:pPr lvl="3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𝛿</m:t>
                    </m:r>
                  </m:oMath>
                </a14:m>
                <a:r>
                  <a:rPr lang="en-US" altLang="zh-CN">
                    <a:sym typeface="+mn-ea"/>
                  </a:rPr>
                  <a:t> function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⊗</m:t>
                    </m:r>
                  </m:oMath>
                </a14:m>
                <a:r>
                  <a:rPr lang="en-US" altLang="zh-CN">
                    <a:sym typeface="+mn-ea"/>
                  </a:rPr>
                  <a:t> resolution function (prompt)</a:t>
                </a:r>
                <a:endParaRPr lang="en-US" altLang="zh-CN"/>
              </a:p>
              <a:p>
                <a:pPr lvl="3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>
                    <a:sym typeface="+mn-ea"/>
                  </a:rPr>
                  <a:t>exponential decay (non-prompt)</a:t>
                </a:r>
                <a:endParaRPr lang="en-US" altLang="zh-CN"/>
              </a:p>
              <a:p>
                <a:pPr lvl="2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 sz="1800"/>
                  <a:t>bkg: extacted from sideband</a:t>
                </a:r>
                <a:endParaRPr lang="en-US" altLang="zh-CN" sz="18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6230" y="1828800"/>
                <a:ext cx="5906135" cy="444182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7328535" y="48837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05" y="4346575"/>
            <a:ext cx="4392295" cy="19157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330065" y="5602605"/>
                <a:ext cx="1995805" cy="6680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𝑃𝑉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i="1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065" y="5602605"/>
                <a:ext cx="1995805" cy="6680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-108585" y="5752465"/>
            <a:ext cx="44234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2"/>
            <a:r>
              <a:rPr lang="en-US" altLang="zh-CN" i="1">
                <a:sym typeface="+mn-ea"/>
              </a:rPr>
              <a:t>Definition of pseudo-decay time:</a:t>
            </a:r>
            <a:endParaRPr lang="en-US" altLang="zh-CN" i="1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12840" y="3939540"/>
            <a:ext cx="25012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400"/>
              <a:t>projection on mass spectrum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9304655" y="3943350"/>
                <a:ext cx="2262505" cy="3092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sz="1400">
                    <a:sym typeface="+mn-ea"/>
                  </a:rPr>
                  <a:t>projection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z</m:t>
                        </m:r>
                      </m:sub>
                    </m:sSub>
                  </m:oMath>
                </a14:m>
                <a:r>
                  <a:rPr lang="en-US" altLang="zh-CN" sz="1400">
                    <a:sym typeface="+mn-ea"/>
                  </a:rPr>
                  <a:t> spectrum</a:t>
                </a:r>
                <a:endParaRPr lang="en-US" altLang="zh-CN" sz="1400">
                  <a:sym typeface="+mn-ea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655" y="3943350"/>
                <a:ext cx="2262505" cy="3092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50" y="1318895"/>
            <a:ext cx="3310198" cy="25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4105" y="1318895"/>
            <a:ext cx="3250093" cy="25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405370" y="2137410"/>
            <a:ext cx="1308735" cy="308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latin typeface="Times New Roman Bold" panose="02020503050405090304" charset="0"/>
                <a:cs typeface="Times New Roman Bold" panose="02020503050405090304" charset="0"/>
              </a:rPr>
              <a:t>LHCb preliminary</a:t>
            </a:r>
            <a:endParaRPr lang="en-US" altLang="zh-CN" sz="10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5300" y="1950085"/>
            <a:ext cx="130873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latin typeface="Times New Roman Bold" panose="02020503050405090304" charset="0"/>
                <a:cs typeface="Times New Roman Bold" panose="02020503050405090304" charset="0"/>
              </a:rPr>
              <a:t>LHCb preliminary</a:t>
            </a:r>
            <a:endParaRPr lang="en-US" altLang="zh-CN" sz="10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Efficiencies </a:t>
            </a:r>
            <a:r>
              <a:rPr lang="en-US" altLang="zh-CN"/>
              <a:t>correction and uncertainties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380490"/>
                <a:ext cx="5660390" cy="4592320"/>
              </a:xfrm>
            </p:spPr>
            <p:txBody>
              <a:bodyPr>
                <a:normAutofit lnSpcReduction="10000"/>
              </a:bodyPr>
              <a:p>
                <a:pPr>
                  <a:lnSpc>
                    <a:spcPct val="150000"/>
                  </a:lnSpc>
                </a:pPr>
                <a:r>
                  <a:rPr lang="en-US" altLang="zh-CN" sz="2000"/>
                  <a:t>Efficiencies are  evaluated with LHCb simulation and calibration samples with four parts:</a:t>
                </a:r>
                <a:endParaRPr lang="en-US" altLang="zh-CN" sz="200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/>
                          </m:ctrlPr>
                        </m:sSubPr>
                        <m:e>
                          <m:r>
                            <a:rPr lang="en-US" altLang="zh-CN" sz="2400">
                              <a:latin typeface="DejaVu Math TeX Gyre" panose="02000503000000000000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DejaVu Math TeX Gyre" panose="02000503000000000000" charset="0"/>
                            </a:rPr>
                            <m:t>tot</m:t>
                          </m:r>
                        </m:sub>
                      </m:sSub>
                      <m:r>
                        <a:rPr lang="en-US" altLang="zh-CN" sz="24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/>
                          </m:ctrlPr>
                        </m:sSubPr>
                        <m:e>
                          <m:r>
                            <a:rPr lang="en-US" altLang="zh-CN" sz="2000">
                              <a:latin typeface="DejaVu Math TeX Gyre" panose="02000503000000000000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DejaVu Math TeX Gyre" panose="02000503000000000000" charset="0"/>
                            </a:rPr>
                            <m:t>acc</m:t>
                          </m:r>
                        </m:sub>
                      </m:sSub>
                      <m:r>
                        <a:rPr lang="en-US" altLang="zh-CN" sz="2000">
                          <a:latin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/>
                          </m:ctrlPr>
                        </m:sSubPr>
                        <m:e>
                          <m:r>
                            <a:rPr lang="en-US" altLang="zh-CN" sz="2000">
                              <a:latin typeface="DejaVu Math TeX Gyre" panose="02000503000000000000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DejaVu Math TeX Gyre" panose="02000503000000000000" charset="0"/>
                            </a:rPr>
                            <m:t>rec</m:t>
                          </m:r>
                          <m:r>
                            <a:rPr lang="en-US" altLang="zh-CN" sz="2000">
                              <a:latin typeface="DejaVu Math TeX Gyre" panose="02000503000000000000" charset="0"/>
                            </a:rPr>
                            <m:t>&amp;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DejaVu Math TeX Gyre" panose="02000503000000000000" charset="0"/>
                            </a:rPr>
                            <m:t>sel</m:t>
                          </m:r>
                        </m:sub>
                      </m:sSub>
                      <m:r>
                        <a:rPr lang="en-US" altLang="zh-CN" sz="2000">
                          <a:latin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/>
                          </m:ctrlPr>
                        </m:sSubPr>
                        <m:e>
                          <m:r>
                            <a:rPr lang="en-US" altLang="zh-CN" sz="2000">
                              <a:latin typeface="DejaVu Math TeX Gyre" panose="02000503000000000000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DejaVu Math TeX Gyre" panose="02000503000000000000" charset="0"/>
                            </a:rPr>
                            <m:t>MuonID</m:t>
                          </m:r>
                        </m:sub>
                      </m:sSub>
                      <m:r>
                        <a:rPr lang="en-US" altLang="zh-CN" sz="2000">
                          <a:latin typeface="DejaVu Math TeX Gyre" panose="02000503000000000000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/>
                          </m:ctrlPr>
                        </m:sSubPr>
                        <m:e>
                          <m:r>
                            <a:rPr lang="en-US" altLang="zh-CN" sz="2000">
                              <a:latin typeface="DejaVu Math TeX Gyre" panose="02000503000000000000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DejaVu Math TeX Gyre" panose="02000503000000000000" charset="0"/>
                            </a:rPr>
                            <m:t>Trigger</m:t>
                          </m:r>
                        </m:sub>
                      </m:sSub>
                    </m:oMath>
                  </m:oMathPara>
                </a14:m>
                <a:endParaRPr lang="en-US" altLang="zh-CN" sz="200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/>
                  <a:t>where:</a:t>
                </a:r>
                <a:endParaRPr lang="en-US" altLang="zh-CN" sz="200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/>
                        </m:ctrlPr>
                      </m:sSubPr>
                      <m:e>
                        <m:r>
                          <a:rPr lang="en-US" altLang="zh-CN" sz="1600">
                            <a:latin typeface="DejaVu Math TeX Gyre" panose="02000503000000000000" charset="0"/>
                          </a:rPr>
                          <m:t>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DejaVu Math TeX Gyre" panose="02000503000000000000" charset="0"/>
                          </a:rPr>
                          <m:t>acc</m:t>
                        </m:r>
                      </m:sub>
                    </m:sSub>
                  </m:oMath>
                </a14:m>
                <a:r>
                  <a:rPr lang="en-US" altLang="zh-CN" sz="1600"/>
                  <a:t>: acceptance efficiency</a:t>
                </a:r>
                <a:endParaRPr lang="en-US" altLang="zh-CN" sz="160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/>
                        </m:ctrlPr>
                      </m:sSubPr>
                      <m:e>
                        <m:r>
                          <a:rPr lang="en-US" altLang="zh-CN" sz="1600">
                            <a:latin typeface="DejaVu Math TeX Gyre" panose="02000503000000000000" charset="0"/>
                          </a:rPr>
                          <m:t>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DejaVu Math TeX Gyre" panose="02000503000000000000" charset="0"/>
                          </a:rPr>
                          <m:t>rec</m:t>
                        </m:r>
                        <m:r>
                          <a:rPr lang="en-US" altLang="zh-CN" sz="1600">
                            <a:latin typeface="DejaVu Math TeX Gyre" panose="02000503000000000000" charset="0"/>
                          </a:rPr>
                          <m:t>&amp;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DejaVu Math TeX Gyre" panose="02000503000000000000" charset="0"/>
                          </a:rPr>
                          <m:t>sel</m:t>
                        </m:r>
                      </m:sub>
                    </m:sSub>
                  </m:oMath>
                </a14:m>
                <a:r>
                  <a:rPr lang="en-US" altLang="zh-CN" sz="1600"/>
                  <a:t>: reconstruction and selection efficiency</a:t>
                </a:r>
                <a:endParaRPr lang="en-US" altLang="zh-CN" sz="160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/>
                        </m:ctrlPr>
                      </m:sSubPr>
                      <m:e>
                        <m:r>
                          <a:rPr lang="en-US" altLang="zh-CN" sz="1600">
                            <a:latin typeface="DejaVu Math TeX Gyre" panose="02000503000000000000" charset="0"/>
                          </a:rPr>
                          <m:t>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DejaVu Math TeX Gyre" panose="02000503000000000000" charset="0"/>
                          </a:rPr>
                          <m:t>MuonID</m:t>
                        </m:r>
                      </m:sub>
                    </m:sSub>
                  </m:oMath>
                </a14:m>
                <a:r>
                  <a:rPr lang="en-US" altLang="zh-CN" sz="1600"/>
                  <a:t>: muon ID efficiency</a:t>
                </a:r>
                <a:endParaRPr lang="en-US" altLang="zh-CN" sz="160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/>
                        </m:ctrlPr>
                      </m:sSubPr>
                      <m:e>
                        <m:r>
                          <a:rPr lang="en-US" altLang="zh-CN" sz="1600">
                            <a:latin typeface="DejaVu Math TeX Gyre" panose="02000503000000000000" charset="0"/>
                          </a:rPr>
                          <m:t>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DejaVu Math TeX Gyre" panose="02000503000000000000" charset="0"/>
                          </a:rPr>
                          <m:t>Trigger</m:t>
                        </m:r>
                      </m:sub>
                    </m:sSub>
                  </m:oMath>
                </a14:m>
                <a:r>
                  <a:rPr lang="en-US" altLang="zh-CN" sz="1600"/>
                  <a:t>: trigger efficiency</a:t>
                </a:r>
                <a:endParaRPr lang="en-US" altLang="zh-CN" sz="16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380490"/>
                <a:ext cx="5660390" cy="459232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995" y="1380490"/>
            <a:ext cx="4789805" cy="49758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 algn="ctr">
              <a:buNone/>
            </a:pPr>
            <a:r>
              <a:rPr lang="en-US" altLang="zh-CN" sz="4000"/>
              <a:t>Result</a:t>
            </a:r>
            <a:endParaRPr lang="en-US" altLang="zh-CN" sz="40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S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)</m:t>
                        </m:r>
                      </m:sub>
                    </m:sSub>
                    <m: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/</m:t>
                    </m:r>
                    <m:sSub>
                      <m:sSubPr>
                        <m:ctrlP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𝐽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/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altLang="zh-CN"/>
                  <a:t> v.s. Normalized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tracks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51660"/>
                <a:ext cx="5829935" cy="3894455"/>
              </a:xfrm>
            </p:spPr>
            <p:txBody>
              <a:bodyPr>
                <a:normAutofit lnSpcReduction="10000"/>
              </a:bodyPr>
              <a:p>
                <a:pPr>
                  <a:lnSpc>
                    <a:spcPct val="120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en-US" altLang="zh-CN" sz="2000"/>
                  <a:t>Normalized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  <m: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S</m:t>
                        </m:r>
                        <m: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)</m:t>
                        </m:r>
                      </m:sub>
                    </m:sSub>
                    <m:r>
                      <a:rPr lang="en-US" alt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/</m:t>
                    </m:r>
                    <m:sSub>
                      <m:sSubPr>
                        <m:ctrlP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𝐽</m:t>
                        </m:r>
                        <m: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/</m:t>
                        </m:r>
                        <m:r>
                          <a:rPr lang="en-US" altLang="zh-CN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altLang="zh-CN" sz="2000"/>
                  <a:t> as a function of normalized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tracks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sz="2000"/>
                  <a:t> show agreements with co-mover prediction:</a:t>
                </a:r>
                <a:endParaRPr lang="en-US" altLang="zh-CN" sz="2000"/>
              </a:p>
              <a:p>
                <a:pPr lvl="1">
                  <a:lnSpc>
                    <a:spcPct val="120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en-US" altLang="zh-CN" sz="2000"/>
                  <a:t>Ratio for prompt production </a:t>
                </a:r>
                <a:r>
                  <a:rPr lang="en-US" altLang="zh-CN" sz="2000">
                    <a:gradFill>
                      <a:gsLst>
                        <a:gs pos="100000">
                          <a:srgbClr val="E06A6D"/>
                        </a:gs>
                        <a:gs pos="0">
                          <a:srgbClr val="FDB0BA"/>
                        </a:gs>
                      </a:gsLst>
                      <a:lin scaled="1"/>
                    </a:gradFill>
                  </a:rPr>
                  <a:t>decreases</a:t>
                </a:r>
                <a:r>
                  <a:rPr lang="en-US" altLang="zh-CN" sz="2000"/>
                  <a:t> with PVNTRACKS</a:t>
                </a:r>
                <a:endParaRPr lang="en-US" altLang="zh-CN" sz="2000"/>
              </a:p>
              <a:p>
                <a:pPr lvl="1">
                  <a:lnSpc>
                    <a:spcPct val="120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en-US" altLang="zh-CN" sz="2000"/>
                  <a:t>Ratio for non-prompt production </a:t>
                </a:r>
                <a:r>
                  <a:rPr lang="en-US" altLang="zh-CN" sz="2000">
                    <a:solidFill>
                      <a:schemeClr val="accent1">
                        <a:lumMod val="75000"/>
                      </a:schemeClr>
                    </a:solidFill>
                  </a:rPr>
                  <a:t>does not show dependence</a:t>
                </a:r>
                <a:r>
                  <a:rPr lang="en-US" altLang="zh-CN" sz="2000"/>
                  <a:t> on PVNTRACKS</a:t>
                </a:r>
                <a:endParaRPr lang="en-US" altLang="zh-CN" sz="2000"/>
              </a:p>
              <a:p>
                <a:pPr>
                  <a:lnSpc>
                    <a:spcPct val="120000"/>
                  </a:lnSpc>
                  <a:spcBef>
                    <a:spcPts val="500"/>
                  </a:spcBef>
                  <a:spcAft>
                    <a:spcPts val="1000"/>
                  </a:spcAft>
                  <a:buFont typeface="Wingdings" panose="05000000000000000000" charset="0"/>
                  <a:buChar char=""/>
                </a:pPr>
                <a:r>
                  <a:rPr lang="en-US" altLang="zh-CN" sz="1600"/>
                  <a:t> </a:t>
                </a:r>
                <a:r>
                  <a:rPr lang="en-US" altLang="zh-CN" sz="1600" i="1"/>
                  <a:t>bar for statistical uncertainties</a:t>
                </a:r>
                <a:endParaRPr lang="en-US" altLang="zh-CN" sz="1600" i="1"/>
              </a:p>
              <a:p>
                <a:pPr>
                  <a:lnSpc>
                    <a:spcPct val="120000"/>
                  </a:lnSpc>
                  <a:spcBef>
                    <a:spcPts val="500"/>
                  </a:spcBef>
                  <a:spcAft>
                    <a:spcPts val="1000"/>
                  </a:spcAft>
                  <a:buFont typeface="Wingdings" panose="05000000000000000000" charset="0"/>
                  <a:buChar char=""/>
                </a:pPr>
                <a:r>
                  <a:rPr lang="en-US" altLang="zh-CN" sz="1600" i="1"/>
                  <a:t>box for systematic uncertainties</a:t>
                </a:r>
                <a:endParaRPr lang="en-US" altLang="zh-CN" sz="1600" i="1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51660"/>
                <a:ext cx="5829935" cy="38944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47660" y="560705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From:</a:t>
            </a:r>
            <a:r>
              <a:rPr lang="zh-CN" altLang="en-US" sz="1400">
                <a:sym typeface="+mn-ea"/>
              </a:rPr>
              <a:t> LHCb-PAPER-2023-</a:t>
            </a:r>
            <a:r>
              <a:rPr lang="en-US" altLang="zh-CN" sz="1400">
                <a:sym typeface="+mn-ea"/>
              </a:rPr>
              <a:t>035</a:t>
            </a:r>
            <a:endParaRPr lang="en-US" altLang="zh-CN" sz="14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2882"/>
          <a:stretch>
            <a:fillRect/>
          </a:stretch>
        </p:blipFill>
        <p:spPr>
          <a:xfrm>
            <a:off x="6477635" y="1712595"/>
            <a:ext cx="5061585" cy="38944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21775" y="4511040"/>
            <a:ext cx="204152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Times New Roman Bold" panose="02020503050405090304" charset="0"/>
                <a:cs typeface="Times New Roman Bold" panose="02020503050405090304" charset="0"/>
              </a:rPr>
              <a:t>LHCb preliminary</a:t>
            </a:r>
            <a:endParaRPr lang="en-US" altLang="zh-CN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S</m:t>
                        </m:r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)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/</m:t>
                    </m:r>
                    <m:sSub>
                      <m:sSubPr>
                        <m:ctrlP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𝐽</m:t>
                        </m:r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/</m:t>
                        </m:r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altLang="zh-CN" sz="2800">
                    <a:sym typeface="+mn-ea"/>
                  </a:rPr>
                  <a:t> v.s. Normalized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sz="2800">
                    <a:sym typeface="+mn-ea"/>
                  </a:rPr>
                  <a:t> 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bwd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endParaRPr lang="en-US" altLang="zh-CN" sz="2800">
                  <a:sym typeface="+mn-ea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440045" y="4828540"/>
                <a:ext cx="6096000" cy="3651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bwd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sz="1400">
                    <a:sym typeface="+mn-ea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5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𝜂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&lt;−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sz="1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5</m:t>
                    </m:r>
                  </m:oMath>
                </a14:m>
                <a:r>
                  <a:rPr lang="en-US" altLang="zh-CN" sz="1400" i="1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+mn-ea"/>
                  </a:rPr>
                  <a:t> 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sz="1400">
                    <a:sym typeface="+mn-ea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5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𝜂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&lt;−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altLang="zh-CN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sz="14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5</m:t>
                    </m:r>
                  </m:oMath>
                </a14:m>
                <a:r>
                  <a:rPr lang="en-US" altLang="zh-CN" sz="1400" i="1"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+mn-ea"/>
                  </a:rPr>
                  <a:t>  </a:t>
                </a:r>
                <a:endParaRPr lang="en-US" altLang="zh-CN" sz="1400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</a:endParaRPr>
              </a:p>
              <a:p>
                <a:pPr algn="l"/>
                <a:endParaRPr lang="en-US" altLang="zh-CN" sz="1400" i="1"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045" y="4828540"/>
                <a:ext cx="6096000" cy="365125"/>
              </a:xfrm>
              <a:prstGeom prst="rect">
                <a:avLst/>
              </a:prstGeom>
              <a:blipFill rotWithShape="1">
                <a:blip r:embed="rId2"/>
                <a:stretch>
                  <a:fillRect b="-42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74650" y="2065020"/>
                <a:ext cx="4491990" cy="32429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90204" pitchFamily="34" charset="0"/>
                  <a:buChar char="•"/>
                </a:pPr>
                <a:r>
                  <a:rPr lang="en-US" altLang="zh-CN"/>
                  <a:t>For prompt signals:</a:t>
                </a:r>
                <a:endParaRPr lang="en-US" altLang="zh-CN"/>
              </a:p>
              <a:p>
                <a:pPr marL="742950" lvl="1" indent="-28575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90204" pitchFamily="34" charset="0"/>
                  <a:buChar char="•"/>
                </a:pPr>
                <a:r>
                  <a:rPr lang="en-US" altLang="zh-CN"/>
                  <a:t>More significant decreasing trend versus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/>
                  <a:t> compared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bwd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/>
                  <a:t>  observed for prompt signal</a:t>
                </a:r>
                <a:endParaRPr lang="en-US" altLang="zh-CN"/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90204" pitchFamily="34" charset="0"/>
                  <a:buChar char="•"/>
                </a:pPr>
                <a:endParaRPr lang="en-US" altLang="zh-CN">
                  <a:sym typeface="+mn-ea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90204" pitchFamily="34" charset="0"/>
                  <a:buChar char="•"/>
                </a:pPr>
                <a:r>
                  <a:rPr lang="en-US" altLang="zh-CN">
                    <a:sym typeface="+mn-ea"/>
                  </a:rPr>
                  <a:t>For non-prompt signals:</a:t>
                </a:r>
                <a:endParaRPr lang="en-US" altLang="zh-CN"/>
              </a:p>
              <a:p>
                <a:pPr marL="742950" lvl="1" indent="-28575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90204" pitchFamily="34" charset="0"/>
                  <a:buChar char="•"/>
                </a:pPr>
                <a:r>
                  <a:rPr lang="en-US" altLang="zh-CN"/>
                  <a:t>No significant dependence for  non-prompt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S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)</m:t>
                        </m:r>
                      </m:sub>
                    </m:sSub>
                    <m: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/</m:t>
                    </m:r>
                    <m:sSub>
                      <m:sSubPr>
                        <m:ctrlP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𝐽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/</m:t>
                        </m:r>
                        <m:r>
                          <a:rPr lang="en-US" altLang="zh-CN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altLang="zh-CN"/>
                  <a:t> </a:t>
                </a:r>
                <a:r>
                  <a:rPr lang="en-US" altLang="zh-CN"/>
                  <a:t>observed</a:t>
                </a:r>
                <a:endParaRPr lang="en-US" altLang="zh-CN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2065020"/>
                <a:ext cx="4491990" cy="32429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7056120" y="5307965"/>
            <a:ext cx="2642870" cy="287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sym typeface="+mn-ea"/>
              </a:rPr>
              <a:t>From:</a:t>
            </a:r>
            <a:r>
              <a:rPr lang="zh-CN" altLang="en-US" sz="1400">
                <a:sym typeface="+mn-ea"/>
              </a:rPr>
              <a:t> LHCb-PAPER-2023-</a:t>
            </a:r>
            <a:r>
              <a:rPr lang="en-US" altLang="zh-CN" sz="1400">
                <a:sym typeface="+mn-ea"/>
              </a:rPr>
              <a:t>035</a:t>
            </a:r>
            <a:endParaRPr lang="en-US" altLang="zh-CN" sz="1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640" y="2267585"/>
            <a:ext cx="7006590" cy="26022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42685" y="3790315"/>
            <a:ext cx="204152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Times New Roman Bold" panose="02020503050405090304" charset="0"/>
                <a:cs typeface="Times New Roman Bold" panose="02020503050405090304" charset="0"/>
              </a:rPr>
              <a:t>LHCb preliminary</a:t>
            </a:r>
            <a:endParaRPr lang="en-US" altLang="zh-CN" sz="14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50475" y="3784600"/>
            <a:ext cx="204152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Times New Roman Bold" panose="02020503050405090304" charset="0"/>
                <a:cs typeface="Times New Roman Bold" panose="02020503050405090304" charset="0"/>
              </a:rPr>
              <a:t>LHCb preliminary</a:t>
            </a:r>
            <a:endParaRPr lang="en-US" altLang="zh-CN" sz="14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/>
              <p:nvPr>
                <p:ph idx="1"/>
              </p:nvPr>
            </p:nvSpPr>
            <p:spPr>
              <a:xfrm>
                <a:off x="647700" y="1584325"/>
                <a:ext cx="10514965" cy="3997325"/>
              </a:xfrm>
            </p:spPr>
            <p:txBody>
              <a:bodyPr/>
              <a:p>
                <a:r>
                  <a:rPr lang="en-US" altLang="zh-CN" sz="2000"/>
                  <a:t>Ratio v.s.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bwd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sz="2000"/>
                  <a:t> is transferred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sz="2000"/>
                  <a:t> by evaluating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E</m:t>
                        </m:r>
                        <m: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2000"/>
                  <a:t> in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sz="2000"/>
                  <a:t> bin</a:t>
                </a:r>
                <a:endParaRPr lang="en-US" altLang="zh-CN" sz="2000"/>
              </a:p>
              <a:p>
                <a:r>
                  <a:rPr lang="en-US" altLang="zh-CN" sz="2000"/>
                  <a:t>Decreasing trend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bwd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sz="2000"/>
                  <a:t> could result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corr</m:t>
                        </m:r>
                        <m: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, </m:t>
                    </m:r>
                    <m:sSubSup>
                      <m:sSubSupPr>
                        <m:ctrl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bwd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2000"/>
                  <a:t> </a:t>
                </a:r>
                <a:endParaRPr lang="en-US" altLang="zh-CN" sz="2000"/>
              </a:p>
            </p:txBody>
          </p:sp>
        </mc:Choice>
        <mc:Fallback>
          <p:sp>
            <p:nvSpPr>
              <p:cNvPr id="5" name="内容占位符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584325"/>
                <a:ext cx="10514965" cy="399732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4"/>
          <p:cNvPicPr>
            <a:picLocks noChangeAspect="1"/>
          </p:cNvPicPr>
          <p:nvPr/>
        </p:nvPicPr>
        <p:blipFill>
          <a:blip r:embed="rId2"/>
          <a:srcRect l="26557" t="10242" r="18788" b="6970"/>
          <a:stretch>
            <a:fillRect/>
          </a:stretch>
        </p:blipFill>
        <p:spPr>
          <a:xfrm>
            <a:off x="1361440" y="2486025"/>
            <a:ext cx="3947795" cy="365061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983095" y="6235065"/>
            <a:ext cx="3431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From:</a:t>
            </a:r>
            <a:r>
              <a:rPr lang="zh-CN" altLang="en-US" sz="1400">
                <a:sym typeface="+mn-ea"/>
              </a:rPr>
              <a:t> LHCb-PAPER-2023-</a:t>
            </a:r>
            <a:r>
              <a:rPr lang="en-US" altLang="zh-CN" sz="1400">
                <a:sym typeface="+mn-ea"/>
              </a:rPr>
              <a:t>035</a:t>
            </a:r>
            <a:endParaRPr lang="en-US" altLang="zh-CN" sz="1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b="3063"/>
          <a:stretch>
            <a:fillRect/>
          </a:stretch>
        </p:blipFill>
        <p:spPr>
          <a:xfrm>
            <a:off x="5603240" y="2396490"/>
            <a:ext cx="4936490" cy="38385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94040" y="4706620"/>
            <a:ext cx="204152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Times New Roman Bold" panose="02020503050405090304" charset="0"/>
                <a:cs typeface="Times New Roman Bold" panose="02020503050405090304" charset="0"/>
              </a:rPr>
              <a:t>LHCb preliminary</a:t>
            </a:r>
            <a:endParaRPr lang="en-US" altLang="zh-CN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56865" y="3060700"/>
            <a:ext cx="2195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b="1">
              <a:solidFill>
                <a:schemeClr val="bg1"/>
              </a:solidFill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标题 1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S</m:t>
                        </m:r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)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/</m:t>
                    </m:r>
                    <m:sSub>
                      <m:sSubPr>
                        <m:ctrlP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𝐽</m:t>
                        </m:r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/</m:t>
                        </m:r>
                        <m:r>
                          <a:rPr lang="en-US" altLang="zh-CN" sz="2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altLang="zh-CN" sz="2800">
                    <a:sym typeface="+mn-ea"/>
                  </a:rPr>
                  <a:t> v.s. Normalized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sz="2800">
                    <a:sym typeface="+mn-ea"/>
                  </a:rPr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bwd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endParaRPr lang="en-US" altLang="zh-CN" sz="2800">
                  <a:sym typeface="+mn-ea"/>
                </a:endParaRPr>
              </a:p>
            </p:txBody>
          </p:sp>
        </mc:Choice>
        <mc:Fallback>
          <p:sp>
            <p:nvSpPr>
              <p:cNvPr id="12" name="标题 1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5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361440" y="6235065"/>
                <a:ext cx="4064000" cy="405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corr</m:t>
                          </m:r>
                          <m: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fwd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PV</m:t>
                          </m:r>
                        </m:sup>
                      </m:sSubSup>
                      <m: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 </m:t>
                      </m:r>
                      <m:sSubSup>
                        <m:sSubSupPr>
                          <m:ctrlP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bwd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PV</m:t>
                          </m:r>
                        </m:sup>
                      </m:sSubSup>
                      <m: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)=</m:t>
                      </m:r>
                      <m: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altLang="zh-CN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54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440" y="6235065"/>
                <a:ext cx="4064000" cy="4051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 altLang="zh-CN"/>
                  <a:t>Result in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/>
                  <a:t> bin</a:t>
                </a:r>
                <a:endParaRPr lang="en-US" altLang="zh-CN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/>
              <p:cNvSpPr/>
              <p:nvPr>
                <p:ph idx="1"/>
              </p:nvPr>
            </p:nvSpPr>
            <p:spPr>
              <a:xfrm>
                <a:off x="647700" y="1565275"/>
                <a:ext cx="10515600" cy="5156200"/>
              </a:xfrm>
            </p:spPr>
            <p:txBody>
              <a:bodyPr>
                <a:normAutofit lnSpcReduction="20000"/>
              </a:bodyPr>
              <a:p>
                <a:pPr>
                  <a:lnSpc>
                    <a:spcPct val="11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/>
                  <a:t>Normalized ratio v.s.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tracks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/>
                  <a:t> in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/>
                  <a:t> bin:</a:t>
                </a:r>
                <a:endParaRPr lang="en-US" altLang="zh-CN"/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endParaRPr lang="en-US" altLang="zh-CN"/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endParaRPr lang="en-US" altLang="zh-CN"/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endParaRPr lang="en-US" altLang="zh-CN"/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endParaRPr lang="en-US" altLang="zh-CN"/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endParaRPr lang="en-US" altLang="zh-CN"/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endParaRPr lang="en-US" altLang="zh-CN"/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endParaRPr lang="en-US" altLang="zh-CN"/>
              </a:p>
              <a:p>
                <a:pPr lvl="2">
                  <a:lnSpc>
                    <a:spcPct val="11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/>
                  <a:t>Slower decrease in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/>
                  <a:t> region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→</m:t>
                    </m:r>
                  </m:oMath>
                </a14:m>
                <a:r>
                  <a:rPr lang="en-US" altLang="zh-CN"/>
                  <a:t> less co-moving particles </a:t>
                </a:r>
                <a:endParaRPr lang="en-US" altLang="zh-CN"/>
              </a:p>
              <a:p>
                <a:pPr lvl="2">
                  <a:lnSpc>
                    <a:spcPct val="11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/>
                  <a:t>Still, no multiplicity dependence for non-prompt ratio</a:t>
                </a:r>
                <a:endParaRPr lang="en-US" altLang="zh-CN"/>
              </a:p>
            </p:txBody>
          </p:sp>
        </mc:Choice>
        <mc:Fallback>
          <p:sp>
            <p:nvSpPr>
              <p:cNvPr id="7" name="内容占位符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565275"/>
                <a:ext cx="10515600" cy="51562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039995" y="528955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From:</a:t>
            </a:r>
            <a:r>
              <a:rPr lang="zh-CN" altLang="en-US" sz="1400">
                <a:sym typeface="+mn-ea"/>
              </a:rPr>
              <a:t> LHCb-PAPER-2023-</a:t>
            </a:r>
            <a:r>
              <a:rPr lang="en-US" altLang="zh-CN" sz="1400">
                <a:sym typeface="+mn-ea"/>
              </a:rPr>
              <a:t>035</a:t>
            </a:r>
            <a:endParaRPr lang="en-US" altLang="zh-CN" sz="1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45" y="2157095"/>
            <a:ext cx="9512935" cy="31324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15030" y="3063240"/>
            <a:ext cx="204152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sz="16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10600" y="3787140"/>
            <a:ext cx="204152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sz="16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p>
                <a:r>
                  <a:rPr lang="en-US" altLang="zh-CN"/>
                  <a:t>Result in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/>
                  <a:t> bin</a:t>
                </a:r>
                <a:endParaRPr lang="en-US" altLang="zh-CN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53275" y="6257290"/>
            <a:ext cx="2743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From:</a:t>
            </a:r>
            <a:r>
              <a:rPr lang="zh-CN" altLang="en-US" sz="1400">
                <a:sym typeface="+mn-ea"/>
              </a:rPr>
              <a:t> LHCb-PAPER-2023-</a:t>
            </a:r>
            <a:r>
              <a:rPr lang="en-US" altLang="zh-CN" sz="1400">
                <a:sym typeface="+mn-ea"/>
              </a:rPr>
              <a:t>035</a:t>
            </a:r>
            <a:endParaRPr lang="en-US" altLang="zh-CN" sz="14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770" y="1701800"/>
            <a:ext cx="6663573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125" y="3979545"/>
            <a:ext cx="6617651" cy="216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65900" y="2336165"/>
            <a:ext cx="1263650" cy="306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sz="1000" b="1"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64325" y="4581525"/>
            <a:ext cx="1263650" cy="306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sz="1000" b="1"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90150" y="5085080"/>
            <a:ext cx="1263650" cy="306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sz="1000" b="1"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90150" y="2823210"/>
            <a:ext cx="1263650" cy="306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sz="1000" b="1"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647700" y="2044065"/>
                <a:ext cx="4064000" cy="345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20000"/>
                  </a:lnSpc>
                  <a:spcBef>
                    <a:spcPts val="5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</a:pPr>
                <a:r>
                  <a:rPr lang="en-US" altLang="zh-CN" sz="2000"/>
                  <a:t>The same properties hold for both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sz="200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bwd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sz="2000"/>
                  <a:t> that:</a:t>
                </a:r>
                <a:endParaRPr lang="en-US" altLang="zh-CN" sz="2000"/>
              </a:p>
              <a:p>
                <a:pPr marL="742950" lvl="1" indent="-285750">
                  <a:lnSpc>
                    <a:spcPct val="120000"/>
                  </a:lnSpc>
                  <a:spcBef>
                    <a:spcPts val="5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</a:pPr>
                <a:r>
                  <a:rPr lang="en-US" altLang="zh-CN"/>
                  <a:t>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/>
                  <a:t> region shows a faster decrease with multiplicity for prompt ratio</a:t>
                </a:r>
                <a:endParaRPr lang="en-US" altLang="zh-CN"/>
              </a:p>
              <a:p>
                <a:pPr marL="742950" lvl="1" indent="-285750">
                  <a:lnSpc>
                    <a:spcPct val="120000"/>
                  </a:lnSpc>
                  <a:spcBef>
                    <a:spcPts val="5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</a:pPr>
                <a:r>
                  <a:rPr lang="en-US" altLang="zh-CN"/>
                  <a:t>No multiplicity dependence found for non-prompt ratio</a:t>
                </a:r>
                <a:endParaRPr lang="en-US" altLang="zh-CN"/>
              </a:p>
              <a:p>
                <a:pPr indent="0">
                  <a:lnSpc>
                    <a:spcPct val="120000"/>
                  </a:lnSpc>
                  <a:spcBef>
                    <a:spcPts val="500"/>
                  </a:spcBef>
                  <a:spcAft>
                    <a:spcPts val="1000"/>
                  </a:spcAft>
                  <a:buFont typeface="Arial" panose="020B0604020202090204" pitchFamily="34" charset="0"/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2044065"/>
                <a:ext cx="4064000" cy="34512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Result in different rapidity bin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35760" y="5473700"/>
            <a:ext cx="9182735" cy="544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The suppressions for both charmonia in different rapidity region</a:t>
            </a:r>
            <a:r>
              <a:rPr lang="en-US" altLang="zh-CN" b="1"/>
              <a:t> </a:t>
            </a:r>
            <a:r>
              <a:rPr lang="en-US" altLang="zh-CN" b="1">
                <a:solidFill>
                  <a:schemeClr val="tx1"/>
                </a:solidFill>
              </a:rPr>
              <a:t>are almost the same.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4050" y="1654810"/>
            <a:ext cx="10516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Ratio of prompt production as function of multiplicity in different rapidity bin: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5013325" y="5034280"/>
            <a:ext cx="2974340" cy="341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sym typeface="+mn-ea"/>
              </a:rPr>
              <a:t>From:</a:t>
            </a:r>
            <a:r>
              <a:rPr lang="zh-CN" altLang="en-US" sz="1400">
                <a:sym typeface="+mn-ea"/>
              </a:rPr>
              <a:t> LHCb-PAPER-2023-</a:t>
            </a:r>
            <a:r>
              <a:rPr lang="en-US" altLang="zh-CN" sz="1400">
                <a:sym typeface="+mn-ea"/>
              </a:rPr>
              <a:t>035</a:t>
            </a:r>
            <a:endParaRPr lang="en-US" altLang="zh-CN" sz="140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60" y="2454910"/>
            <a:ext cx="3781425" cy="26181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85" y="2454910"/>
            <a:ext cx="3750945" cy="2573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300" y="2444750"/>
            <a:ext cx="3723640" cy="25730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66290" y="4053205"/>
            <a:ext cx="204152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sz="1400" b="1"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5505" y="4053205"/>
            <a:ext cx="204152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sz="1400" b="1"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28480" y="4053205"/>
            <a:ext cx="204152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sz="1400" b="1"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Comparison to world data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584325"/>
                <a:ext cx="5309870" cy="4533265"/>
              </a:xfrm>
            </p:spPr>
            <p:txBody>
              <a:bodyPr>
                <a:normAutofit/>
              </a:bodyPr>
              <a:p>
                <a:pPr>
                  <a:lnSpc>
                    <a:spcPct val="150000"/>
                  </a:lnSpc>
                </a:pPr>
                <a:r>
                  <a:rPr lang="en-US" altLang="zh-CN" sz="2400"/>
                  <a:t>The production ratio of production over all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sub>
                    </m:sSub>
                    <m:r>
                      <a:rPr lang="en-US" altLang="zh-CN" sz="2400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DejaVu Math TeX Gyre" panose="02000503000000000000" charset="0"/>
                        <a:cs typeface="DejaVu Math TeX Gyre" panose="02000503000000000000" charset="0"/>
                      </a:rPr>
                      <m:t>y</m:t>
                    </m:r>
                    <m:r>
                      <a:rPr lang="en-US" altLang="zh-CN" sz="2400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>
                        <a:latin typeface="DejaVu Math TeX Gyre" panose="02000503000000000000" charset="0"/>
                        <a:cs typeface="DejaVu Math TeX Gyre" panose="02000503000000000000" charset="0"/>
                      </a:rPr>
                      <m:t>N</m:t>
                    </m:r>
                    <m:r>
                      <a:rPr lang="en-US" altLang="zh-CN" sz="2400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2400"/>
                  <a:t> region shows good agreements with other measurements.</a:t>
                </a:r>
                <a:endParaRPr lang="en-US" altLang="zh-CN" sz="24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584325"/>
                <a:ext cx="5309870" cy="453326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15" y="4175125"/>
            <a:ext cx="3213100" cy="647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06335" y="5713730"/>
            <a:ext cx="3846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From:</a:t>
            </a:r>
            <a:r>
              <a:rPr lang="zh-CN" altLang="en-US"/>
              <a:t> LHCb-PAPER-2023-</a:t>
            </a:r>
            <a:r>
              <a:rPr lang="en-US" altLang="zh-CN"/>
              <a:t>035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95" y="1729740"/>
            <a:ext cx="5259705" cy="39839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10600" y="4457065"/>
            <a:ext cx="204152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b="1"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8" name="内容占位符 7"/>
          <p:cNvSpPr/>
          <p:nvPr>
            <p:ph idx="1"/>
          </p:nvPr>
        </p:nvSpPr>
        <p:spPr>
          <a:xfrm>
            <a:off x="647700" y="1692910"/>
            <a:ext cx="10515600" cy="4351338"/>
          </a:xfrm>
        </p:spPr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en-US" altLang="zh-CN"/>
              <a:t>Introduction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Analysis 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Results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Summary and outlook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Comparison to world data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21815"/>
                <a:ext cx="5297170" cy="4114165"/>
              </a:xfrm>
            </p:spPr>
            <p:txBody>
              <a:bodyPr/>
              <a:p>
                <a:pPr fontAlgn="auto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 sz="2400"/>
                  <a:t>The ratio as function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sz="2400"/>
                  <a:t> shows good agreements with:</a:t>
                </a:r>
                <a:endParaRPr lang="en-US" altLang="zh-CN" sz="2400"/>
              </a:p>
              <a:p>
                <a:pPr lvl="1" fontAlgn="auto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 sz="2055"/>
                  <a:t> Other measurements of charmonia to dilepton decay in small systems</a:t>
                </a:r>
                <a:endParaRPr lang="en-US" altLang="zh-CN" sz="2055"/>
              </a:p>
              <a:p>
                <a:pPr lvl="1" fontAlgn="auto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 sz="2055"/>
                  <a:t>Theoretical preidction from NRQCD and CGC</a:t>
                </a:r>
                <a:endParaRPr lang="en-US" altLang="zh-CN" sz="2055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21815"/>
                <a:ext cx="5297170" cy="411416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89800" y="55968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From:</a:t>
            </a:r>
            <a:r>
              <a:rPr lang="zh-CN" altLang="en-US">
                <a:sym typeface="+mn-ea"/>
              </a:rPr>
              <a:t> LHCb-PAPER-2023-</a:t>
            </a:r>
            <a:r>
              <a:rPr lang="en-US" altLang="zh-CN">
                <a:sym typeface="+mn-ea"/>
              </a:rPr>
              <a:t>035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1815"/>
            <a:ext cx="5515610" cy="3775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21775" y="4436110"/>
            <a:ext cx="204152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LHCb preliminary</a:t>
            </a:r>
            <a:endParaRPr lang="en-US" altLang="zh-CN" b="1"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Summary &amp; Outlook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0000" lnSpcReduction="10000"/>
              </a:bodyPr>
              <a:p>
                <a:pPr>
                  <a:lnSpc>
                    <a:spcPct val="150000"/>
                  </a:lnSpc>
                </a:pPr>
                <a:r>
                  <a:rPr lang="en-US" altLang="zh-CN" sz="2400"/>
                  <a:t>Summary</a:t>
                </a:r>
                <a:endParaRPr lang="en-US" altLang="zh-CN" sz="240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55"/>
                  <a:t>More significant suppression for prompt </a:t>
                </a:r>
                <a14:m>
                  <m:oMath xmlns:m="http://schemas.openxmlformats.org/officeDocument/2006/math">
                    <m:r>
                      <a:rPr lang="en-US" altLang="zh-CN" sz="2055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𝜓</m:t>
                    </m:r>
                    <m:r>
                      <a:rPr lang="en-US" altLang="zh-CN" sz="2055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055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055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cs typeface="DejaVu Math TeX Gyre" panose="02000503000000000000" charset="0"/>
                      </a:rPr>
                      <m:t>S</m:t>
                    </m:r>
                    <m:r>
                      <a:rPr lang="en-US" altLang="zh-CN" sz="2055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2055"/>
                  <a:t> than </a:t>
                </a:r>
                <a14:m>
                  <m:oMath xmlns:m="http://schemas.openxmlformats.org/officeDocument/2006/math">
                    <m:r>
                      <a:rPr lang="en-US" altLang="zh-CN" sz="2055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𝐽</m:t>
                    </m:r>
                    <m:r>
                      <a:rPr lang="en-US" altLang="zh-CN" sz="2055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/</m:t>
                    </m:r>
                    <m:r>
                      <a:rPr lang="en-US" altLang="zh-CN" sz="2055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𝜓</m:t>
                    </m:r>
                  </m:oMath>
                </a14:m>
                <a:r>
                  <a:rPr lang="en-US" altLang="zh-CN" sz="2055"/>
                  <a:t> versus charged particle multiplicity</a:t>
                </a:r>
                <a:endParaRPr lang="en-US" altLang="zh-CN" sz="2055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55"/>
                  <a:t>No significant dependence on multiplicity for non-prompt ratio</a:t>
                </a:r>
                <a:endParaRPr lang="en-US" altLang="zh-CN" sz="2055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55"/>
                  <a:t>Good agreement between co-mover model</a:t>
                </a:r>
                <a:endParaRPr lang="en-US" altLang="zh-CN" sz="2055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55"/>
                  <a:t>Good agreement with other measurements and NRQCD, CGC predictions</a:t>
                </a:r>
                <a:endParaRPr lang="en-US" altLang="zh-CN" sz="2055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/>
                  <a:t>Outlook</a:t>
                </a:r>
                <a:endParaRPr lang="en-US" altLang="zh-CN" sz="240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55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S</m:t>
                        </m:r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)</m:t>
                        </m:r>
                      </m:sub>
                    </m:sSub>
                    <m:r>
                      <a:rPr lang="en-US" altLang="zh-CN" sz="2055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/</m:t>
                    </m:r>
                    <m:sSub>
                      <m:sSubPr>
                        <m:ctrlP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𝐽</m:t>
                        </m:r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/</m:t>
                        </m:r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DejaVu Math TeX Gyre" panose="02000503000000000000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altLang="zh-CN" sz="2055"/>
                  <a:t> as function of multiplicity in </a:t>
                </a:r>
                <a:r>
                  <a:rPr lang="en-US" altLang="zh-CN" sz="2055" i="1"/>
                  <a:t>p</a:t>
                </a:r>
                <a:r>
                  <a:rPr lang="en-US" altLang="zh-CN" sz="2055"/>
                  <a:t>Pb collisions,  aimed to investigating cold nuclear matter effects and searching for signatures of transition between small systems and large systems.</a:t>
                </a:r>
                <a:endParaRPr lang="en-US" altLang="zh-CN" sz="2055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 sz="4000"/>
          </a:p>
          <a:p>
            <a:endParaRPr lang="zh-CN" altLang="en-US" sz="4000"/>
          </a:p>
          <a:p>
            <a:pPr marL="0" indent="0" algn="ctr">
              <a:buNone/>
            </a:pPr>
            <a:r>
              <a:rPr lang="en-US" altLang="zh-CN" sz="4000"/>
              <a:t>Thanks for listening!</a:t>
            </a:r>
            <a:endParaRPr lang="en-US" altLang="zh-CN" sz="4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endParaRPr lang="en-US" altLang="zh-CN" sz="4000"/>
          </a:p>
          <a:p>
            <a:pPr marL="0" indent="0" algn="ctr">
              <a:buNone/>
            </a:pPr>
            <a:endParaRPr lang="en-US" altLang="zh-CN" sz="4000"/>
          </a:p>
          <a:p>
            <a:pPr marL="0" indent="0" algn="ctr">
              <a:buNone/>
            </a:pPr>
            <a:r>
              <a:rPr lang="en-US" altLang="zh-CN" sz="4000"/>
              <a:t>Back Up</a:t>
            </a:r>
            <a:endParaRPr lang="en-US" altLang="zh-CN" sz="40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TISTOS method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584325"/>
            <a:ext cx="7026275" cy="4768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90560" y="3784600"/>
            <a:ext cx="24009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LHCb-PUB-2014-039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Trigger Line Cut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066925"/>
            <a:ext cx="10515600" cy="386842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Formula for fit pdf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2805" y="1673860"/>
            <a:ext cx="6464300" cy="132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994660"/>
            <a:ext cx="7569200" cy="1308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05" y="4302760"/>
            <a:ext cx="5778500" cy="838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60" y="5180330"/>
            <a:ext cx="81280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Cross section determination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5580" y="1825625"/>
            <a:ext cx="88792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Background fit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7270" y="1584325"/>
            <a:ext cx="9615170" cy="38773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13025" y="5795645"/>
            <a:ext cx="6457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sideband sample: at least 60MeV from the center of the mass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certer of bin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1584325"/>
            <a:ext cx="8884920" cy="4818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endParaRPr lang="en-US" altLang="zh-CN" b="1"/>
          </a:p>
          <a:p>
            <a:pPr marL="0" indent="0" algn="ctr">
              <a:buNone/>
            </a:pPr>
            <a:endParaRPr lang="en-US" altLang="zh-CN" b="1"/>
          </a:p>
          <a:p>
            <a:pPr marL="0" indent="0" algn="ctr">
              <a:buNone/>
            </a:pPr>
            <a:endParaRPr lang="en-US" altLang="zh-CN" b="1"/>
          </a:p>
          <a:p>
            <a:pPr marL="0" indent="0" algn="ctr">
              <a:buNone/>
            </a:pPr>
            <a:r>
              <a:rPr lang="en-US" altLang="zh-CN" sz="4000" b="1"/>
              <a:t>Introduction</a:t>
            </a:r>
            <a:endParaRPr lang="en-US" altLang="zh-CN" sz="4000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Correlation back&amp;Forward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0100" y="1584325"/>
            <a:ext cx="8550910" cy="52203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Long tag&amp;probe method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9315" y="1975485"/>
            <a:ext cx="100711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Efficiency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424940"/>
            <a:ext cx="8823325" cy="465010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8840470" y="4204970"/>
            <a:ext cx="71818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50730" y="4020820"/>
            <a:ext cx="2310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PIDCalib package</a:t>
            </a:r>
            <a:endParaRPr lang="en-US" altLang="zh-CN" b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high-, low-multiplicity pt-y reweight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5120" y="1824990"/>
            <a:ext cx="6584950" cy="4351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940" y="2132965"/>
            <a:ext cx="49403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Quark-gluon plasma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26540"/>
            <a:ext cx="7019925" cy="4351655"/>
          </a:xfrm>
        </p:spPr>
        <p:txBody>
          <a:bodyPr>
            <a:normAutofit lnSpcReduction="20000"/>
          </a:bodyPr>
          <a:p>
            <a:pPr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Quark-Gluon Plasma (QGP): </a:t>
            </a:r>
            <a:endParaRPr lang="en-US" altLang="zh-CN" sz="2000" b="1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1800">
                <a:solidFill>
                  <a:schemeClr val="tx1"/>
                </a:solidFill>
                <a:sym typeface="+mn-ea"/>
              </a:rPr>
              <a:t>A thermally equilibrated system where partons are deconfined</a:t>
            </a:r>
            <a:endParaRPr lang="en-US" altLang="zh-CN" sz="1800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1800">
                <a:solidFill>
                  <a:schemeClr val="tx1"/>
                </a:solidFill>
                <a:sym typeface="+mn-ea"/>
              </a:rPr>
              <a:t>Achieve either by heating or compression of nuclei</a:t>
            </a:r>
            <a:endParaRPr lang="en-US" altLang="zh-CN" sz="1800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1800">
                <a:solidFill>
                  <a:schemeClr val="tx1"/>
                </a:solidFill>
                <a:sym typeface="+mn-ea"/>
              </a:rPr>
              <a:t>Exist in the early stage of universe and ultra-relativistic energy heavy ion collisions (Big&amp;Little Bang)</a:t>
            </a:r>
            <a:endParaRPr lang="en-US" altLang="zh-CN" sz="1800">
              <a:solidFill>
                <a:schemeClr val="tx1"/>
              </a:solidFill>
            </a:endParaRPr>
          </a:p>
          <a:p>
            <a:pPr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2000" b="1">
                <a:solidFill>
                  <a:schemeClr val="tx1"/>
                </a:solidFill>
              </a:rPr>
              <a:t>Color screening:</a:t>
            </a:r>
            <a:endParaRPr lang="en-US" altLang="zh-CN" sz="2000" b="1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1710">
                <a:solidFill>
                  <a:schemeClr val="tx1"/>
                </a:solidFill>
                <a:sym typeface="+mn-ea"/>
              </a:rPr>
              <a:t>High density of free color charges leads to color screening and dissociation of heavy quarkonium.</a:t>
            </a:r>
            <a:endParaRPr lang="en-US" altLang="zh-CN" sz="171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4625" y="1526540"/>
            <a:ext cx="3851910" cy="3804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94625" y="5353685"/>
            <a:ext cx="38519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A schematic of QCD phase diagram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34760"/>
            <a:ext cx="2743200" cy="365125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17817"/>
          <a:stretch>
            <a:fillRect/>
          </a:stretch>
        </p:blipFill>
        <p:spPr>
          <a:xfrm>
            <a:off x="760730" y="4539615"/>
            <a:ext cx="6230620" cy="1338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>
                <a:solidFill>
                  <a:schemeClr val="tx1"/>
                </a:solidFill>
              </a:rPr>
              <a:t>Collision systems and nuclear matter effects</a:t>
            </a:r>
            <a:endParaRPr lang="en-US" altLang="zh-CN" sz="4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4344035"/>
                <a:ext cx="5832475" cy="1954530"/>
              </a:xfrm>
            </p:spPr>
            <p:txBody>
              <a:bodyPr>
                <a:normAutofit fontScale="90000"/>
              </a:bodyPr>
              <a:p>
                <a:r>
                  <a:rPr lang="en-US" altLang="zh-CN" sz="2200" b="1">
                    <a:solidFill>
                      <a:schemeClr val="tx1"/>
                    </a:solidFill>
                  </a:rPr>
                  <a:t>  Signatures of QGP</a:t>
                </a:r>
                <a:endParaRPr lang="en-US" altLang="zh-CN" sz="2400" b="1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sz="2055">
                    <a:solidFill>
                      <a:schemeClr val="tx1"/>
                    </a:solidFill>
                  </a:rPr>
                  <a:t>Strangeness enhancement</a:t>
                </a:r>
                <a:endParaRPr lang="en-US" altLang="zh-CN" sz="2055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sz="2055">
                    <a:solidFill>
                      <a:schemeClr val="tx1"/>
                    </a:solidFill>
                  </a:rPr>
                  <a:t>Suppression of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55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055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55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2055">
                    <a:solidFill>
                      <a:schemeClr val="tx1"/>
                    </a:solidFill>
                  </a:rPr>
                  <a:t> particles (jet quenching)</a:t>
                </a:r>
                <a:endParaRPr lang="en-US" altLang="zh-CN" sz="2055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sz="2055">
                    <a:solidFill>
                      <a:schemeClr val="tx1"/>
                    </a:solidFill>
                  </a:rPr>
                  <a:t>Collective flow</a:t>
                </a:r>
                <a:endParaRPr lang="en-US" altLang="zh-CN" sz="2055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sz="2055">
                    <a:solidFill>
                      <a:srgbClr val="FF0000"/>
                    </a:solidFill>
                  </a:rPr>
                  <a:t>Quarkonium production suppression</a:t>
                </a:r>
                <a:endParaRPr lang="en-US" altLang="zh-CN" sz="240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1760">
                    <a:solidFill>
                      <a:schemeClr val="tx1"/>
                    </a:solidFill>
                  </a:rPr>
                  <a:t>...</a:t>
                </a:r>
                <a:endParaRPr lang="en-US" altLang="zh-CN" sz="176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4344035"/>
                <a:ext cx="5832475" cy="195453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右大括号 4"/>
          <p:cNvSpPr/>
          <p:nvPr/>
        </p:nvSpPr>
        <p:spPr>
          <a:xfrm>
            <a:off x="8611235" y="2521585"/>
            <a:ext cx="383540" cy="124587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331960" y="2970530"/>
            <a:ext cx="213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70C0"/>
                </a:solidFill>
              </a:rPr>
              <a:t>Small systems</a:t>
            </a:r>
            <a:endParaRPr lang="en-US" altLang="zh-CN" b="1">
              <a:solidFill>
                <a:srgbClr val="0070C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31960" y="1756410"/>
            <a:ext cx="1831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rgbClr val="0070C0"/>
                </a:solidFill>
                <a:sym typeface="+mn-ea"/>
              </a:rPr>
              <a:t>Large systems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8663305" y="1935480"/>
            <a:ext cx="55562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7700" y="1360805"/>
            <a:ext cx="8023225" cy="2683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2000" b="1">
                <a:sym typeface="+mn-ea"/>
              </a:rPr>
              <a:t>Collision Systems</a:t>
            </a:r>
            <a:endParaRPr lang="en-US" altLang="zh-CN" sz="2000" b="1">
              <a:sym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A-A collisions:  </a:t>
            </a:r>
            <a:r>
              <a:rPr lang="en-US" altLang="zh-CN" b="1">
                <a:sym typeface="+mn-ea"/>
              </a:rPr>
              <a:t>Hot Nuclear Matter (HNM) effect</a:t>
            </a:r>
            <a:r>
              <a:rPr lang="en-US" altLang="zh-CN">
                <a:sym typeface="+mn-ea"/>
              </a:rPr>
              <a:t> dominates, related to the QGP production</a:t>
            </a:r>
            <a:endParaRPr lang="en-US" altLang="zh-CN">
              <a:solidFill>
                <a:schemeClr val="tx1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i="1">
                <a:sym typeface="+mn-ea"/>
              </a:rPr>
              <a:t>p</a:t>
            </a:r>
            <a:r>
              <a:rPr lang="en-US" altLang="zh-CN">
                <a:sym typeface="+mn-ea"/>
              </a:rPr>
              <a:t>-A collisions:  </a:t>
            </a:r>
            <a:r>
              <a:rPr lang="en-US" altLang="zh-CN" b="1">
                <a:sym typeface="+mn-ea"/>
              </a:rPr>
              <a:t>Cold Nuclear Matter (CNM) effect</a:t>
            </a:r>
            <a:r>
              <a:rPr lang="en-US" altLang="zh-CN">
                <a:sym typeface="+mn-ea"/>
              </a:rPr>
              <a:t> dominates, </a:t>
            </a:r>
            <a:endParaRPr lang="en-US" altLang="zh-CN">
              <a:sym typeface="+mn-ea"/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Energy loss in multi-particles scattering</a:t>
            </a:r>
            <a:endParaRPr lang="en-US" altLang="zh-CN">
              <a:sym typeface="+mn-ea"/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Modification of nuclear Parton Distribution Functions (nPDFs)</a:t>
            </a:r>
            <a:endParaRPr lang="en-US" altLang="zh-CN">
              <a:sym typeface="+mn-ea"/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Cronin effect, etc.</a:t>
            </a:r>
            <a:endParaRPr lang="en-US" altLang="zh-CN">
              <a:sym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i="1">
                <a:sym typeface="+mn-ea"/>
              </a:rPr>
              <a:t>pp </a:t>
            </a:r>
            <a:r>
              <a:rPr lang="en-US" altLang="zh-CN">
                <a:sym typeface="+mn-ea"/>
              </a:rPr>
              <a:t>collisions: </a:t>
            </a:r>
            <a:r>
              <a:rPr lang="en-US" altLang="zh-CN" b="1">
                <a:sym typeface="+mn-ea"/>
              </a:rPr>
              <a:t>No</a:t>
            </a:r>
            <a:r>
              <a:rPr lang="en-US" altLang="zh-CN">
                <a:sym typeface="+mn-ea"/>
              </a:rPr>
              <a:t> nuclear matter effect expected to exist</a:t>
            </a:r>
            <a:endParaRPr lang="zh-CN" altLang="en-US"/>
          </a:p>
        </p:txBody>
      </p:sp>
      <p:sp>
        <p:nvSpPr>
          <p:cNvPr id="10" name="右大括号 9"/>
          <p:cNvSpPr/>
          <p:nvPr>
            <p:custDataLst>
              <p:tags r:id="rId2"/>
            </p:custDataLst>
          </p:nvPr>
        </p:nvSpPr>
        <p:spPr>
          <a:xfrm>
            <a:off x="6480810" y="4789170"/>
            <a:ext cx="275590" cy="644525"/>
          </a:xfrm>
          <a:prstGeom prst="rightBrace">
            <a:avLst>
              <a:gd name="adj1" fmla="val 8333"/>
              <a:gd name="adj2" fmla="val 5165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875145" y="4699000"/>
            <a:ext cx="4478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Has been observed in Large and</a:t>
            </a:r>
            <a:r>
              <a:rPr lang="en-US" altLang="zh-CN" b="1">
                <a:solidFill>
                  <a:srgbClr val="0070C0"/>
                </a:solidFill>
              </a:rPr>
              <a:t> high-multiplicity</a:t>
            </a:r>
            <a:r>
              <a:rPr lang="en-US" altLang="zh-CN">
                <a:solidFill>
                  <a:srgbClr val="0070C0"/>
                </a:solidFill>
              </a:rPr>
              <a:t> </a:t>
            </a:r>
            <a:r>
              <a:rPr lang="en-US" altLang="zh-CN" b="1">
                <a:solidFill>
                  <a:srgbClr val="0070C0"/>
                </a:solidFill>
              </a:rPr>
              <a:t>small systems</a:t>
            </a:r>
            <a:r>
              <a:rPr lang="en-US" altLang="zh-CN">
                <a:solidFill>
                  <a:srgbClr val="0070C0"/>
                </a:solidFill>
              </a:rPr>
              <a:t>.</a:t>
            </a:r>
            <a:endParaRPr lang="en-US" altLang="zh-CN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</a:rPr>
              <a:t>Heavy quarkonium production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84325"/>
            <a:ext cx="5448300" cy="4632325"/>
          </a:xfrm>
        </p:spPr>
        <p:txBody>
          <a:bodyPr>
            <a:noAutofit/>
          </a:bodyPr>
          <a:p>
            <a:pPr fontAlgn="auto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2400">
                <a:solidFill>
                  <a:schemeClr val="tx1"/>
                </a:solidFill>
              </a:rPr>
              <a:t>Heavy quarkonium production:</a:t>
            </a:r>
            <a:endParaRPr lang="en-US" altLang="zh-CN" sz="2400">
              <a:solidFill>
                <a:schemeClr val="tx1"/>
              </a:solidFill>
            </a:endParaRPr>
          </a:p>
          <a:p>
            <a:pPr fontAlgn="auto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zh-CN" sz="2400">
              <a:solidFill>
                <a:schemeClr val="tx1"/>
              </a:solidFill>
            </a:endParaRPr>
          </a:p>
          <a:p>
            <a:pPr fontAlgn="auto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zh-CN" sz="2400">
              <a:solidFill>
                <a:schemeClr val="tx1"/>
              </a:solidFill>
            </a:endParaRPr>
          </a:p>
          <a:p>
            <a:pPr fontAlgn="auto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zh-CN" sz="240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1800">
                <a:solidFill>
                  <a:schemeClr val="tx1"/>
                </a:solidFill>
              </a:rPr>
              <a:t>Produced in intial hard scattering, experiencing the whole time-evolution of collisions</a:t>
            </a:r>
            <a:endParaRPr lang="en-US" altLang="zh-CN" sz="180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1800">
                <a:solidFill>
                  <a:schemeClr val="tx1"/>
                </a:solidFill>
              </a:rPr>
              <a:t>Sensitive to nuclear matter effect</a:t>
            </a:r>
            <a:endParaRPr lang="en-US" altLang="zh-CN" sz="180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1800">
                <a:solidFill>
                  <a:schemeClr val="tx1"/>
                </a:solidFill>
              </a:rPr>
              <a:t>Good probe for final state effect like co-mover effect</a:t>
            </a:r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2122170"/>
            <a:ext cx="4297045" cy="145923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096000" y="1584325"/>
            <a:ext cx="5562600" cy="49752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2400">
                <a:solidFill>
                  <a:schemeClr val="tx1"/>
                </a:solidFill>
              </a:rPr>
              <a:t>Excited-to-ground production ratio:</a:t>
            </a:r>
            <a:endParaRPr lang="en-US" altLang="zh-CN" sz="240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Sensitive to temperature-dependent effect, like </a:t>
            </a:r>
            <a:r>
              <a:rPr lang="en-US" altLang="zh-CN" sz="2000" b="1">
                <a:solidFill>
                  <a:schemeClr val="tx1"/>
                </a:solidFill>
                <a:sym typeface="+mn-ea"/>
              </a:rPr>
              <a:t>sequential melting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lvl="1" fontAlgn="auto">
              <a:lnSpc>
                <a:spcPct val="12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Initial-state effects like nPDFs, multi-scattering energy-loss will </a:t>
            </a:r>
            <a:r>
              <a:rPr lang="en-US" altLang="zh-CN" sz="2000" b="1">
                <a:solidFill>
                  <a:schemeClr val="tx1"/>
                </a:solidFill>
                <a:sym typeface="+mn-ea"/>
              </a:rPr>
              <a:t>cancel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  <a:p>
            <a:pPr lvl="1" fontAlgn="auto">
              <a:lnSpc>
                <a:spcPct val="12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2000">
                <a:solidFill>
                  <a:schemeClr val="tx1"/>
                </a:solidFill>
              </a:rPr>
              <a:t>Probe for potential existence of </a:t>
            </a:r>
            <a:r>
              <a:rPr lang="en-US" altLang="zh-CN" sz="2000" b="1">
                <a:solidFill>
                  <a:schemeClr val="tx1"/>
                </a:solidFill>
              </a:rPr>
              <a:t>QGP</a:t>
            </a:r>
            <a:r>
              <a:rPr lang="en-US" altLang="zh-CN" sz="2000">
                <a:solidFill>
                  <a:schemeClr val="tx1"/>
                </a:solidFill>
              </a:rPr>
              <a:t> and final-state effect like </a:t>
            </a:r>
            <a:r>
              <a:rPr lang="en-US" altLang="zh-CN" sz="2000" b="1">
                <a:solidFill>
                  <a:schemeClr val="tx1"/>
                </a:solidFill>
              </a:rPr>
              <a:t>co-mover effect:  </a:t>
            </a:r>
            <a:r>
              <a:rPr lang="en-US" altLang="zh-CN" sz="1800">
                <a:solidFill>
                  <a:schemeClr val="tx1"/>
                </a:solidFill>
                <a:sym typeface="+mn-ea"/>
              </a:rPr>
              <a:t>‘</a:t>
            </a:r>
            <a:r>
              <a:rPr lang="en-US" altLang="zh-CN" sz="1800" i="1" u="sng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Quarkonia are suppressed by interaction with the co-moving medium, constituted by particles with similar rapidities</a:t>
            </a:r>
            <a:r>
              <a:rPr lang="en-US" altLang="zh-CN" sz="18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</a:t>
            </a:r>
            <a:r>
              <a:rPr lang="en-US" altLang="zh-CN" sz="1800">
                <a:solidFill>
                  <a:schemeClr val="tx1"/>
                </a:solidFill>
                <a:sym typeface="+mn-ea"/>
              </a:rPr>
              <a:t>’  </a:t>
            </a:r>
            <a:r>
              <a:rPr lang="en-US" altLang="zh-CN" sz="18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[JHEP 03 (2019) 063]</a:t>
            </a:r>
            <a:endParaRPr lang="en-US" altLang="zh-CN" sz="18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45300" y="57111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Both QGP and final-state effect are multiplicity-dependent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tx1"/>
                </a:solidFill>
                <a:sym typeface="+mn-ea"/>
              </a:rPr>
              <a:t>Quarkonium production ratio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v.s. multiplicity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3480" y="1869440"/>
            <a:ext cx="4166870" cy="2908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71955"/>
            <a:ext cx="7052945" cy="31057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47700" y="5174615"/>
                <a:ext cx="10514965" cy="7105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en-US" altLang="zh-CN" sz="2000">
                    <a:sym typeface="+mn-ea"/>
                  </a:rPr>
                  <a:t>    Multiplicity measured in: 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sz="20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sz="20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sz="20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4</m:t>
                    </m:r>
                    <m:r>
                      <a:rPr lang="en-US" altLang="zh-CN" sz="20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𝜂</m:t>
                    </m:r>
                    <m:r>
                      <a:rPr lang="en-US" altLang="zh-CN" sz="20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sz="20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sz="20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sz="20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4</m:t>
                    </m:r>
                    <m:r>
                      <a:rPr lang="en-US" altLang="zh-CN" sz="20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 </m:t>
                    </m:r>
                  </m:oMath>
                </a14:m>
                <a:r>
                  <a:rPr lang="en-US" altLang="zh-CN" sz="2000">
                    <a:sym typeface="+mn-ea"/>
                  </a:rPr>
                  <a:t>                                     </a:t>
                </a:r>
                <a:r>
                  <a:rPr lang="en-US" altLang="zh-CN" sz="20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9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𝜂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9</m:t>
                    </m:r>
                  </m:oMath>
                </a14:m>
                <a:endParaRPr lang="en-US" altLang="zh-CN" sz="20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l"/>
                <a:r>
                  <a:rPr lang="en-US" altLang="zh-CN" sz="2000">
                    <a:sym typeface="+mn-ea"/>
                  </a:rPr>
                  <a:t>    Production measured in : 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y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altLang="zh-CN" sz="20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sz="2000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2</m:t>
                    </m:r>
                  </m:oMath>
                </a14:m>
                <a:r>
                  <a:rPr lang="en-US" altLang="zh-CN" sz="2000" i="1">
                    <a:solidFill>
                      <a:srgbClr val="00B0F0"/>
                    </a:solidFill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+mn-ea"/>
                  </a:rPr>
                  <a:t>   			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   </m:t>
                    </m:r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5</m:t>
                    </m:r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y</m:t>
                    </m:r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4</m:t>
                    </m:r>
                  </m:oMath>
                </a14:m>
                <a:endParaRPr lang="en-US" altLang="zh-CN" sz="2000">
                  <a:solidFill>
                    <a:srgbClr val="FF0000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5174615"/>
                <a:ext cx="10514965" cy="7105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231515" y="4771390"/>
            <a:ext cx="21513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>
                <a:sym typeface="+mn-ea"/>
              </a:rPr>
              <a:t>CMS [JHEP11(2020)001]</a:t>
            </a:r>
            <a:endParaRPr lang="en-US" altLang="zh-CN" sz="140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8764270" y="4771390"/>
            <a:ext cx="239903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>
                <a:sym typeface="+mn-ea"/>
              </a:rPr>
              <a:t>ALICE [</a:t>
            </a:r>
            <a:r>
              <a:rPr lang="zh-CN" altLang="en-US" sz="1400">
                <a:sym typeface="+mn-ea"/>
              </a:rPr>
              <a:t>JHEP 06 (2023) 147</a:t>
            </a:r>
            <a:r>
              <a:rPr lang="en-US" altLang="zh-CN" sz="1400">
                <a:sym typeface="+mn-ea"/>
              </a:rPr>
              <a:t>]</a:t>
            </a:r>
            <a:endParaRPr lang="en-US" altLang="zh-CN" sz="1400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 sz="4000" b="1"/>
          </a:p>
          <a:p>
            <a:endParaRPr lang="zh-CN" altLang="en-US" sz="4000" b="1"/>
          </a:p>
          <a:p>
            <a:pPr marL="0" indent="0" algn="ctr">
              <a:buNone/>
            </a:pPr>
            <a:r>
              <a:rPr lang="en-US" altLang="zh-CN" sz="4000" b="1">
                <a:sym typeface="+mn-ea"/>
              </a:rPr>
              <a:t>Analysis</a:t>
            </a:r>
            <a:endParaRPr lang="en-US" altLang="zh-CN" sz="4000" b="1"/>
          </a:p>
          <a:p>
            <a:endParaRPr lang="en-US" altLang="zh-CN" sz="4000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LHCb detector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>
          <a:xfrm>
            <a:off x="647700" y="1785620"/>
            <a:ext cx="10515600" cy="4391660"/>
          </a:xfrm>
        </p:spPr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3590" y="1465580"/>
            <a:ext cx="5673988" cy="36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2669540"/>
            <a:ext cx="4344035" cy="151892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5863590" y="3203575"/>
            <a:ext cx="994410" cy="45085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13" idx="0"/>
          </p:cNvCxnSpPr>
          <p:nvPr/>
        </p:nvCxnSpPr>
        <p:spPr>
          <a:xfrm>
            <a:off x="3780155" y="2652395"/>
            <a:ext cx="2580640" cy="551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352425" y="2523490"/>
            <a:ext cx="4519295" cy="177736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endCxn id="13" idx="4"/>
          </p:cNvCxnSpPr>
          <p:nvPr/>
        </p:nvCxnSpPr>
        <p:spPr>
          <a:xfrm flipV="1">
            <a:off x="3766820" y="3654425"/>
            <a:ext cx="2593975" cy="523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2254250" y="2240915"/>
            <a:ext cx="2414905" cy="1211580"/>
          </a:xfrm>
          <a:prstGeom prst="straightConnector1">
            <a:avLst/>
          </a:prstGeom>
          <a:ln>
            <a:solidFill>
              <a:srgbClr val="00B05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254250" y="3452495"/>
            <a:ext cx="1964055" cy="884555"/>
          </a:xfrm>
          <a:prstGeom prst="straightConnector1">
            <a:avLst/>
          </a:prstGeom>
          <a:ln>
            <a:solidFill>
              <a:srgbClr val="00B05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2254250" y="2927985"/>
            <a:ext cx="2598420" cy="537210"/>
          </a:xfrm>
          <a:prstGeom prst="straightConnector1">
            <a:avLst/>
          </a:prstGeom>
          <a:ln>
            <a:solidFill>
              <a:srgbClr val="00B05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795020" y="2506345"/>
            <a:ext cx="1459230" cy="958850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83845" y="2803525"/>
            <a:ext cx="1931035" cy="661670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423545" y="3501390"/>
            <a:ext cx="1791335" cy="583565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821055" y="5311775"/>
            <a:ext cx="426085" cy="0"/>
          </a:xfrm>
          <a:prstGeom prst="straightConnector1">
            <a:avLst/>
          </a:prstGeom>
          <a:ln>
            <a:solidFill>
              <a:srgbClr val="00B05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12800" y="5770245"/>
            <a:ext cx="426085" cy="0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1259840" y="4933950"/>
                <a:ext cx="4262755" cy="150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/>
                  <a:t>: PV tracks that are in forward </a:t>
                </a:r>
                <a:endParaRPr lang="en-US" altLang="zh-CN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/>
                  <a:t>: </a:t>
                </a:r>
                <a:r>
                  <a:rPr lang="en-US" altLang="zh-CN">
                    <a:sym typeface="+mn-ea"/>
                  </a:rPr>
                  <a:t>PV tracks that are in backward</a:t>
                </a:r>
                <a:endParaRPr lang="en-US" altLang="zh-CN"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tracks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Sup>
                      <m:sSubSup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bSup>
                      <m:sSubSup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840" y="4933950"/>
                <a:ext cx="4262755" cy="15068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804785" y="1465580"/>
            <a:ext cx="1791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LHCb detector 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6527800" y="5311775"/>
                <a:ext cx="4344670" cy="10007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en-US" altLang="zh-CN" b="1">
                    <a:sym typeface="+mn-ea"/>
                  </a:rPr>
                  <a:t>Decay Channel:</a:t>
                </a:r>
                <a:endParaRPr lang="en-US" altLang="zh-CN" b="1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𝐽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/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𝜓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𝜇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𝜇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𝜓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𝑆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)→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𝜇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</m:sup>
                    </m:sSup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𝜇</m:t>
                        </m:r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b="1" i="1">
                    <a:sym typeface="+mn-ea"/>
                  </a:rPr>
                  <a:t> </a:t>
                </a:r>
                <a:endParaRPr lang="zh-CN" altLang="en-US" i="1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800" y="5311775"/>
                <a:ext cx="4344670" cy="10007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commondata" val="eyJoZGlkIjoiYzQyZTJkNTFiMjdhOGE1NmU5ZjkyNThlODU0MTg1Mj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6367</Words>
  <Application>WPS 文字</Application>
  <PresentationFormat>宽屏</PresentationFormat>
  <Paragraphs>355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宋体</vt:lpstr>
      <vt:lpstr>Wingdings</vt:lpstr>
      <vt:lpstr>DejaVu Math TeX Gyre</vt:lpstr>
      <vt:lpstr>汉仪书宋二KW</vt:lpstr>
      <vt:lpstr>Times New Roman Bold</vt:lpstr>
      <vt:lpstr>Calibri</vt:lpstr>
      <vt:lpstr>Helvetica Neue</vt:lpstr>
      <vt:lpstr>微软雅黑</vt:lpstr>
      <vt:lpstr>汉仪旗黑</vt:lpstr>
      <vt:lpstr>宋体</vt:lpstr>
      <vt:lpstr>Arial Unicode MS</vt:lpstr>
      <vt:lpstr>Wingdings</vt:lpstr>
      <vt:lpstr>Office 主题​​</vt:lpstr>
      <vt:lpstr>Multiplicity dependence of  in pp collisions at  = 13TeV</vt:lpstr>
      <vt:lpstr>Outline</vt:lpstr>
      <vt:lpstr>PowerPoint 演示文稿</vt:lpstr>
      <vt:lpstr>Quark-gluon plasma</vt:lpstr>
      <vt:lpstr>Collision systems and nuclear matter effects</vt:lpstr>
      <vt:lpstr>Heavy quarkonium production</vt:lpstr>
      <vt:lpstr>Quarkonium production ratio</vt:lpstr>
      <vt:lpstr>PowerPoint 演示文稿</vt:lpstr>
      <vt:lpstr>LHCb detector</vt:lpstr>
      <vt:lpstr>Signal extraction</vt:lpstr>
      <vt:lpstr>Efficiencies correction and uncertainties</vt:lpstr>
      <vt:lpstr>PowerPoint 演示文稿</vt:lpstr>
      <vt:lpstr> v.s. Normalized </vt:lpstr>
      <vt:lpstr> v.s. Normalized   &amp; </vt:lpstr>
      <vt:lpstr> v.s. Normalized  &amp; </vt:lpstr>
      <vt:lpstr>Result in different  bin</vt:lpstr>
      <vt:lpstr>Result in different  bin</vt:lpstr>
      <vt:lpstr>Result in different rapidity bin</vt:lpstr>
      <vt:lpstr>Comparison to world data</vt:lpstr>
      <vt:lpstr>Comparison to world data</vt:lpstr>
      <vt:lpstr>Summary &amp; Outlook</vt:lpstr>
      <vt:lpstr>PowerPoint 演示文稿</vt:lpstr>
      <vt:lpstr>PowerPoint 演示文稿</vt:lpstr>
      <vt:lpstr>TISTOS method</vt:lpstr>
      <vt:lpstr>Trigger Line Cut</vt:lpstr>
      <vt:lpstr>Formula for fit pdf</vt:lpstr>
      <vt:lpstr>Cross section determination</vt:lpstr>
      <vt:lpstr>Background fit</vt:lpstr>
      <vt:lpstr>certer of bin</vt:lpstr>
      <vt:lpstr>Correlation back&amp;Forward</vt:lpstr>
      <vt:lpstr>Long tag&amp;probe method</vt:lpstr>
      <vt:lpstr>Efficiency</vt:lpstr>
      <vt:lpstr>high-, low-multiplicity pt-y reweight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Key</cp:lastModifiedBy>
  <cp:revision>107</cp:revision>
  <dcterms:created xsi:type="dcterms:W3CDTF">2023-11-15T14:03:18Z</dcterms:created>
  <dcterms:modified xsi:type="dcterms:W3CDTF">2023-11-15T14:03:18Z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2052-6.2.2.8394</vt:lpwstr>
  </property>
  <property fmtid="{D5CDD505-2E9C-101B-9397-08002B2CF9AE}" pid="3" name="ICV">
    <vt:lpwstr>F770EB19D85F4D911CD34C65568FDD0D_43</vt:lpwstr>
  </property>
</Properties>
</file>